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handoutMasterIdLst>
    <p:handoutMasterId r:id="rId18"/>
  </p:handoutMasterIdLst>
  <p:sldIdLst>
    <p:sldId id="531" r:id="rId2"/>
    <p:sldId id="289" r:id="rId3"/>
    <p:sldId id="292" r:id="rId4"/>
    <p:sldId id="534" r:id="rId5"/>
    <p:sldId id="294" r:id="rId6"/>
    <p:sldId id="298" r:id="rId7"/>
    <p:sldId id="533" r:id="rId8"/>
    <p:sldId id="536" r:id="rId9"/>
    <p:sldId id="532" r:id="rId10"/>
    <p:sldId id="302" r:id="rId11"/>
    <p:sldId id="535" r:id="rId12"/>
    <p:sldId id="303" r:id="rId13"/>
    <p:sldId id="306" r:id="rId14"/>
    <p:sldId id="307" r:id="rId15"/>
    <p:sldId id="301" r:id="rId16"/>
  </p:sldIdLst>
  <p:sldSz cx="12192000" cy="6858000"/>
  <p:notesSz cx="6858000" cy="9144000"/>
  <p:embeddedFontLst>
    <p:embeddedFont>
      <p:font typeface="Aharoni" panose="02010803020104030203" pitchFamily="2" charset="-79"/>
      <p:bold r:id="rId19"/>
    </p:embeddedFont>
    <p:embeddedFont>
      <p:font typeface="Bookman Old Style" panose="02050604050505020204" pitchFamily="18"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italic r:id="rId29"/>
    </p:embeddedFont>
    <p:embeddedFont>
      <p:font typeface="Open Sans" panose="020B0606030504020204" pitchFamily="34" charset="0"/>
      <p:regular r:id="rId30"/>
      <p:bold r:id="rId31"/>
      <p:italic r:id="rId32"/>
      <p:boldItalic r:id="rId33"/>
    </p:embeddedFont>
    <p:embeddedFont>
      <p:font typeface="Plus Jakarta Sans" panose="020B0604020202020204" charset="0"/>
      <p:regular r:id="rId34"/>
      <p:bold r:id="rId35"/>
      <p:italic r:id="rId36"/>
      <p:boldItalic r:id="rId37"/>
    </p:embeddedFont>
    <p:embeddedFont>
      <p:font typeface="Poppins SemiBold" panose="00000700000000000000" pitchFamily="2" charset="0"/>
      <p:regular r:id="rId38"/>
      <p:bold r:id="rId39"/>
      <p:italic r:id="rId40"/>
      <p:boldItalic r:id="rId41"/>
    </p:embeddedFont>
    <p:embeddedFont>
      <p:font typeface="Tahoma" panose="020B0604030504040204" pitchFamily="34" charset="0"/>
      <p:regular r:id="rId42"/>
      <p:bold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96" d="100"/>
          <a:sy n="96" d="100"/>
        </p:scale>
        <p:origin x="342" y="57"/>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18-03-2025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0B649216-7BC9-DADF-0A78-E98B5361550B}"/>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3BA11E66-058A-0076-DFDC-AD69D7B3E85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C2A49F9F-C773-91E7-6DF2-0DA3B0CE2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87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13</a:t>
            </a:fld>
            <a:endParaRPr lang="en-US"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267960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M.DIWAKAR REDDY </a:t>
            </a: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D.VINAY KUMAR</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IN" sz="1400" b="1" i="0" u="none" strike="noStrike" cap="none" dirty="0">
                <a:solidFill>
                  <a:schemeClr val="dk1"/>
                </a:solidFill>
                <a:latin typeface="Arial"/>
                <a:ea typeface="Arial"/>
                <a:cs typeface="Arial"/>
                <a:sym typeface="Arial"/>
              </a:rPr>
              <a:t>G.MAHESH REDDY</a:t>
            </a: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H.J.JAYATHEERTHA</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DR.PAN</a:t>
            </a:r>
            <a:r>
              <a:rPr lang="en-US" b="1" dirty="0">
                <a:solidFill>
                  <a:schemeClr val="dk1"/>
                </a:solidFill>
                <a:latin typeface="Montserrat Medium"/>
                <a:sym typeface="Montserrat Medium"/>
              </a:rPr>
              <a:t>KAJ KANDWAY</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928191" y="264014"/>
            <a:ext cx="8259418"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accent4">
                    <a:lumMod val="75000"/>
                  </a:schemeClr>
                </a:solidFill>
              </a:rPr>
              <a:t>VISUAL SLAM BASED AUTONOMOUS ROBOT</a:t>
            </a: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1/2/3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A6</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1374987" y="4259375"/>
            <a:ext cx="9613896" cy="199045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026" name="Picture 2" descr="Wandering Application in a Waffle Gazebo* Simulation — documentation">
            <a:extLst>
              <a:ext uri="{FF2B5EF4-FFF2-40B4-BE49-F238E27FC236}">
                <a16:creationId xmlns:a16="http://schemas.microsoft.com/office/drawing/2014/main" id="{D78E1443-0CA2-09D8-04CD-5E81FE9DF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15" y="785146"/>
            <a:ext cx="10348291" cy="570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19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73CC-EC71-9605-DFE9-89326C5BB3A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3FF7C-953C-AD98-5813-A33BE5CE3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D8208ABC-3138-A98E-8704-A375DC3C0E9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F12932D7-E3F0-D680-79DB-AC38BF7FE107}"/>
              </a:ext>
            </a:extLst>
          </p:cNvPr>
          <p:cNvSpPr txBox="1"/>
          <p:nvPr/>
        </p:nvSpPr>
        <p:spPr>
          <a:xfrm>
            <a:off x="1374987" y="4259375"/>
            <a:ext cx="9613896" cy="199045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A0FFAB6-8ECC-A192-53D5-ECB71CB48F5B}"/>
              </a:ext>
            </a:extLst>
          </p:cNvPr>
          <p:cNvPicPr>
            <a:picLocks noChangeAspect="1"/>
          </p:cNvPicPr>
          <p:nvPr/>
        </p:nvPicPr>
        <p:blipFill>
          <a:blip r:embed="rId2"/>
          <a:srcRect t="5373" b="4843"/>
          <a:stretch/>
        </p:blipFill>
        <p:spPr>
          <a:xfrm>
            <a:off x="1466022" y="859735"/>
            <a:ext cx="9157252" cy="5138530"/>
          </a:xfrm>
          <a:prstGeom prst="rect">
            <a:avLst/>
          </a:prstGeom>
        </p:spPr>
      </p:pic>
    </p:spTree>
    <p:extLst>
      <p:ext uri="{BB962C8B-B14F-4D97-AF65-F5344CB8AC3E}">
        <p14:creationId xmlns:p14="http://schemas.microsoft.com/office/powerpoint/2010/main" val="2486312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pic>
        <p:nvPicPr>
          <p:cNvPr id="3076" name="Picture 4" descr="ROS Robot – Hiwonder">
            <a:extLst>
              <a:ext uri="{FF2B5EF4-FFF2-40B4-BE49-F238E27FC236}">
                <a16:creationId xmlns:a16="http://schemas.microsoft.com/office/drawing/2014/main" id="{AA48AF99-5CD7-0309-FC18-C753FA8BF3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7946" y="-684144"/>
            <a:ext cx="8035787" cy="803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46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3157739"/>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Wingdings" panose="05000000000000000000" pitchFamily="2" charset="2"/>
              <a:buChar char="Ø"/>
            </a:pPr>
            <a:r>
              <a:rPr lang="en-IN" dirty="0">
                <a:latin typeface="Tahoma" panose="020B0604030504040204" pitchFamily="34" charset="0"/>
                <a:ea typeface="Tahoma" panose="020B0604030504040204" pitchFamily="34" charset="0"/>
                <a:cs typeface="Tahoma" panose="020B0604030504040204" pitchFamily="34" charset="0"/>
              </a:rPr>
              <a:t>learning about new </a:t>
            </a:r>
            <a:r>
              <a:rPr lang="en-IN" dirty="0" err="1">
                <a:latin typeface="Tahoma" panose="020B0604030504040204" pitchFamily="34" charset="0"/>
                <a:ea typeface="Tahoma" panose="020B0604030504040204" pitchFamily="34" charset="0"/>
                <a:cs typeface="Tahoma" panose="020B0604030504040204" pitchFamily="34" charset="0"/>
              </a:rPr>
              <a:t>softwares</a:t>
            </a:r>
            <a:r>
              <a:rPr lang="en-IN" dirty="0">
                <a:latin typeface="Tahoma" panose="020B0604030504040204" pitchFamily="34" charset="0"/>
                <a:ea typeface="Tahoma" panose="020B0604030504040204" pitchFamily="34" charset="0"/>
                <a:cs typeface="Tahoma" panose="020B0604030504040204" pitchFamily="34" charset="0"/>
              </a:rPr>
              <a:t> and understanding how the components actually work</a:t>
            </a:r>
          </a:p>
          <a:p>
            <a:pPr marL="285750" marR="0" lvl="0" indent="-285750" rtl="0">
              <a:lnSpc>
                <a:spcPct val="100000"/>
              </a:lnSpc>
              <a:spcBef>
                <a:spcPts val="0"/>
              </a:spcBef>
              <a:spcAft>
                <a:spcPts val="0"/>
              </a:spcAft>
              <a:buFont typeface="Wingdings" panose="05000000000000000000" pitchFamily="2" charset="2"/>
              <a:buChar char="Ø"/>
            </a:pPr>
            <a:r>
              <a:rPr lang="en-IN" dirty="0">
                <a:latin typeface="Tahoma" panose="020B0604030504040204" pitchFamily="34" charset="0"/>
                <a:ea typeface="Tahoma" panose="020B0604030504040204" pitchFamily="34" charset="0"/>
                <a:cs typeface="Tahoma" panose="020B0604030504040204" pitchFamily="34" charset="0"/>
              </a:rPr>
              <a:t>Facing new challenges and overcoming those challenges</a:t>
            </a:r>
          </a:p>
          <a:p>
            <a:pPr marL="285750" marR="0" lvl="0" indent="-285750" rtl="0">
              <a:lnSpc>
                <a:spcPct val="100000"/>
              </a:lnSpc>
              <a:spcBef>
                <a:spcPts val="0"/>
              </a:spcBef>
              <a:spcAft>
                <a:spcPts val="0"/>
              </a:spcAft>
              <a:buFont typeface="Wingdings" panose="05000000000000000000" pitchFamily="2" charset="2"/>
              <a:buChar char="Ø"/>
            </a:pPr>
            <a:r>
              <a:rPr lang="en-GB" dirty="0">
                <a:latin typeface="Tahoma" panose="020B0604030504040204" pitchFamily="34" charset="0"/>
                <a:ea typeface="Tahoma" panose="020B0604030504040204" pitchFamily="34" charset="0"/>
                <a:cs typeface="Tahoma" panose="020B0604030504040204" pitchFamily="34" charset="0"/>
              </a:rPr>
              <a:t>PREPARING DETAILED DOCUMENTATION AND REPORTING FOR THE PROJECT.</a:t>
            </a:r>
          </a:p>
          <a:p>
            <a:pPr marL="285750" marR="0" lvl="0" indent="-285750" rtl="0">
              <a:lnSpc>
                <a:spcPct val="100000"/>
              </a:lnSpc>
              <a:spcBef>
                <a:spcPts val="0"/>
              </a:spcBef>
              <a:spcAft>
                <a:spcPts val="0"/>
              </a:spcAft>
              <a:buFont typeface="Wingdings" panose="05000000000000000000" pitchFamily="2" charset="2"/>
              <a:buChar char="Ø"/>
            </a:pPr>
            <a:r>
              <a:rPr lang="en-GB" dirty="0">
                <a:latin typeface="Tahoma" panose="020B0604030504040204" pitchFamily="34" charset="0"/>
                <a:ea typeface="Tahoma" panose="020B0604030504040204" pitchFamily="34" charset="0"/>
                <a:cs typeface="Tahoma" panose="020B0604030504040204" pitchFamily="34" charset="0"/>
              </a:rPr>
              <a:t>COLLABORATION WITH MENTORS AND EXPERTS TO GAIN INSIGHTS AND FEEDBACK. </a:t>
            </a:r>
          </a:p>
          <a:p>
            <a:pPr marL="285750" marR="0" lvl="0" indent="-285750" rtl="0">
              <a:lnSpc>
                <a:spcPct val="100000"/>
              </a:lnSpc>
              <a:spcBef>
                <a:spcPts val="0"/>
              </a:spcBef>
              <a:spcAft>
                <a:spcPts val="0"/>
              </a:spcAft>
              <a:buFont typeface="Wingdings" panose="05000000000000000000" pitchFamily="2" charset="2"/>
              <a:buChar char="Ø"/>
            </a:pPr>
            <a:r>
              <a:rPr lang="en-GB" dirty="0">
                <a:latin typeface="Tahoma" panose="020B0604030504040204" pitchFamily="34" charset="0"/>
                <a:ea typeface="Tahoma" panose="020B0604030504040204" pitchFamily="34" charset="0"/>
                <a:cs typeface="Tahoma" panose="020B0604030504040204" pitchFamily="34" charset="0"/>
              </a:rPr>
              <a:t>WEEKLY TEAM MEETINGS TO DISCUSS PROGRESS, CHALLENGES, AND UPCOMING TASKS IMPLEMENT REAL-TIMEMONITORING AND SELF- HEALING CAPABILITIES</a:t>
            </a:r>
            <a:endParaRPr lang="en-IN" dirty="0">
              <a:latin typeface="Tahoma" panose="020B0604030504040204" pitchFamily="34" charset="0"/>
              <a:ea typeface="Tahoma" panose="020B0604030504040204" pitchFamily="34" charset="0"/>
              <a:cs typeface="Tahom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2542677"/>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Bookman Old Style" panose="02050604050505020204" pitchFamily="18" charset="0"/>
                <a:ea typeface="Verdana" panose="020B0604030504040204" pitchFamily="34" charset="0"/>
              </a:rPr>
              <a:t>Key contributions: M.DIWAKAR REDDY </a:t>
            </a:r>
          </a:p>
          <a:p>
            <a:pPr marL="285750" lvl="1" indent="-285750">
              <a:buFont typeface="Arial" panose="020B0604020202020204" pitchFamily="34" charset="0"/>
              <a:buChar char="•"/>
            </a:pPr>
            <a:r>
              <a:rPr lang="en-IN" dirty="0">
                <a:latin typeface="Bookman Old Style" panose="02050604050505020204" pitchFamily="18" charset="0"/>
              </a:rPr>
              <a:t>Hardware Setup</a:t>
            </a:r>
            <a:endParaRPr lang="en-IN" dirty="0">
              <a:latin typeface="Bookman Old Style" panose="02050604050505020204" pitchFamily="18"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Bookman Old Style" panose="02050604050505020204" pitchFamily="18" charset="0"/>
              </a:rPr>
              <a:t>Research and Development</a:t>
            </a:r>
            <a:endParaRPr lang="en-IN" dirty="0">
              <a:latin typeface="Bookman Old Style" panose="02050604050505020204" pitchFamily="18" charset="0"/>
              <a:ea typeface="Verdana" panose="020B0604030504040204" pitchFamily="34" charset="0"/>
            </a:endParaRPr>
          </a:p>
          <a:p>
            <a:pPr lvl="3"/>
            <a:r>
              <a:rPr lang="en-IN" dirty="0">
                <a:latin typeface="Bookman Old Style" panose="02050604050505020204" pitchFamily="18" charset="0"/>
                <a:ea typeface="Verdana" panose="020B0604030504040204" pitchFamily="34" charset="0"/>
              </a:rPr>
              <a:t>Key contributions:  G.MAHESH REDDY</a:t>
            </a:r>
          </a:p>
          <a:p>
            <a:pPr marL="285750" lvl="1" indent="-285750">
              <a:buFont typeface="Arial" panose="020B0604020202020204" pitchFamily="34" charset="0"/>
              <a:buChar char="•"/>
            </a:pPr>
            <a:r>
              <a:rPr lang="en-IN" dirty="0">
                <a:latin typeface="Bookman Old Style" panose="02050604050505020204" pitchFamily="18" charset="0"/>
                <a:ea typeface="Verdana" panose="020B0604030504040204" pitchFamily="34" charset="0"/>
              </a:rPr>
              <a:t>Analysis</a:t>
            </a:r>
          </a:p>
          <a:p>
            <a:pPr marL="285750" lvl="1" indent="-285750">
              <a:buFont typeface="Arial" panose="020B0604020202020204" pitchFamily="34" charset="0"/>
              <a:buChar char="•"/>
            </a:pPr>
            <a:r>
              <a:rPr lang="en-IN" dirty="0">
                <a:latin typeface="Bookman Old Style" panose="02050604050505020204" pitchFamily="18" charset="0"/>
                <a:ea typeface="Verdana" panose="020B0604030504040204" pitchFamily="34" charset="0"/>
              </a:rPr>
              <a:t>Documentation</a:t>
            </a:r>
          </a:p>
          <a:p>
            <a:pPr lvl="3"/>
            <a:r>
              <a:rPr lang="en-IN" dirty="0">
                <a:latin typeface="Bookman Old Style" panose="02050604050505020204" pitchFamily="18" charset="0"/>
                <a:ea typeface="Verdana" panose="020B0604030504040204" pitchFamily="34" charset="0"/>
              </a:rPr>
              <a:t>Key contributions: </a:t>
            </a:r>
            <a:r>
              <a:rPr lang="en-IN" dirty="0" err="1">
                <a:latin typeface="Bookman Old Style" panose="02050604050505020204" pitchFamily="18" charset="0"/>
                <a:ea typeface="Verdana" panose="020B0604030504040204" pitchFamily="34" charset="0"/>
              </a:rPr>
              <a:t>D.vinay</a:t>
            </a:r>
            <a:r>
              <a:rPr lang="en-IN" dirty="0">
                <a:latin typeface="Bookman Old Style" panose="02050604050505020204" pitchFamily="18" charset="0"/>
                <a:ea typeface="Verdana" panose="020B0604030504040204" pitchFamily="34" charset="0"/>
              </a:rPr>
              <a:t> </a:t>
            </a:r>
            <a:r>
              <a:rPr lang="en-IN" dirty="0" err="1">
                <a:latin typeface="Bookman Old Style" panose="02050604050505020204" pitchFamily="18" charset="0"/>
                <a:ea typeface="Verdana" panose="020B0604030504040204" pitchFamily="34" charset="0"/>
              </a:rPr>
              <a:t>kumar</a:t>
            </a:r>
            <a:endParaRPr lang="en-IN" dirty="0">
              <a:latin typeface="Bookman Old Style" panose="02050604050505020204" pitchFamily="18"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Bookman Old Style" panose="02050604050505020204" pitchFamily="18"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a:latin typeface="Bookman Old Style" panose="02050604050505020204" pitchFamily="18" charset="0"/>
                <a:ea typeface="Verdana" panose="020B0604030504040204" pitchFamily="34" charset="0"/>
              </a:rPr>
              <a:t>External works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2619" y="889965"/>
            <a:ext cx="11326761" cy="1401006"/>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lvl="3"/>
            <a:r>
              <a:rPr lang="en-GB" dirty="0"/>
              <a:t>This project demonstrated the effectiveness of Visual SLAM for autonomous robots, enabling real-time mapping and navigation. While the system is effective indoors, future enhancements like multi-sensor fusion, outdoor scalability, and AI-driven decision-making can extend its capabilities. These improvements will enable real-world applications, advancing autonomous robotics in various industries.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p:txBody>
      </p:sp>
      <p:sp>
        <p:nvSpPr>
          <p:cNvPr id="17" name="Rectangle 10">
            <a:extLst>
              <a:ext uri="{FF2B5EF4-FFF2-40B4-BE49-F238E27FC236}">
                <a16:creationId xmlns:a16="http://schemas.microsoft.com/office/drawing/2014/main" id="{3EC4C509-8450-2561-167D-668C9DE9657F}"/>
              </a:ext>
            </a:extLst>
          </p:cNvPr>
          <p:cNvSpPr>
            <a:spLocks noChangeArrowheads="1"/>
          </p:cNvSpPr>
          <p:nvPr/>
        </p:nvSpPr>
        <p:spPr bwMode="auto">
          <a:xfrm>
            <a:off x="780222" y="2241888"/>
            <a:ext cx="1241190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Enhance SLAM performance in dynamic and unstructured environments.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Introduce multi-sensor fusion (e.g., LiDAR, IMU) for improved localization.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advanced algorithms for autonomous navigation and obstacle avoidance.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Adapt the system for outdoor environments with GPS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Focus on hardware efficiency for prolonged autonomous operation.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Apply the technology to fields like agriculture, delivery, and warehouse automation. </a:t>
            </a:r>
          </a:p>
        </p:txBody>
      </p:sp>
    </p:spTree>
    <p:extLst>
      <p:ext uri="{BB962C8B-B14F-4D97-AF65-F5344CB8AC3E}">
        <p14:creationId xmlns:p14="http://schemas.microsoft.com/office/powerpoint/2010/main" val="56782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91417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1815882"/>
          </a:xfrm>
          <a:prstGeom prst="rect">
            <a:avLst/>
          </a:prstGeom>
          <a:noFill/>
        </p:spPr>
        <p:txBody>
          <a:bodyPr wrap="square" rtlCol="0">
            <a:spAutoFit/>
          </a:bodyPr>
          <a:lstStyle/>
          <a:p>
            <a:r>
              <a:rPr lang="en-IN" sz="1600" dirty="0"/>
              <a:t>The objective of the Visual SLAM-based autonomous robot project is to develop a system that allows the robot to navigate and map its environment autonomously using visual inputs from cameras. This involves integrating advanced computer vision techniques to detect and track features, estimate the robot's position, and continuously update a detailed map of the surroundings. The goal is to achieve accurate, real-time localization and mapping, enabling the robot to operate efficiently in dynamic and unstructured environments without human intervention.</a:t>
            </a:r>
            <a:endParaRPr lang="en-IN" sz="1600" dirty="0">
              <a:latin typeface="Verdana" panose="020B0604030504040204" pitchFamily="34" charset="0"/>
              <a:ea typeface="Verdana" panose="020B0604030504040204" pitchFamily="34" charset="0"/>
            </a:endParaRPr>
          </a:p>
          <a:p>
            <a:endParaRPr lang="en-IN" sz="1600"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945368" y="3256131"/>
            <a:ext cx="9943179" cy="3293209"/>
          </a:xfrm>
          <a:prstGeom prst="rect">
            <a:avLst/>
          </a:prstGeom>
          <a:noFill/>
        </p:spPr>
        <p:txBody>
          <a:bodyPr wrap="square" rtlCol="0">
            <a:spAutoFit/>
          </a:bodyPr>
          <a:lstStyle/>
          <a:p>
            <a:r>
              <a:rPr lang="en-IN" sz="1600"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IN" sz="1600" b="1" dirty="0"/>
              <a:t>Real-Time Navigation</a:t>
            </a:r>
            <a:r>
              <a:rPr lang="en-IN" sz="1600" dirty="0"/>
              <a:t>: Enable the robot to autonomously navigate through its environment using visual data, avoiding obstacles and following predefined paths.</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b="1" dirty="0"/>
              <a:t>Accurate Localization</a:t>
            </a:r>
            <a:r>
              <a:rPr lang="en-IN" sz="1600" dirty="0"/>
              <a:t>: Ensure precise estimation of the robot’s position and orientation within the environment based on visual inputs.</a:t>
            </a:r>
          </a:p>
          <a:p>
            <a:pPr marL="285750" indent="-285750">
              <a:buFont typeface="Arial" panose="020B0604020202020204" pitchFamily="34" charset="0"/>
              <a:buChar char="•"/>
            </a:pPr>
            <a:r>
              <a:rPr lang="en-IN" sz="1600" b="1" dirty="0"/>
              <a:t>Map Creation and Updating</a:t>
            </a:r>
            <a:r>
              <a:rPr lang="en-IN" sz="1600" dirty="0"/>
              <a:t>: Develop and continuously update a detailed map of the environment, capturing both static and dynamic features.</a:t>
            </a:r>
            <a:endParaRPr lang="en-IN" sz="1600" dirty="0">
              <a:latin typeface="Verdana" panose="020B0604030504040204" pitchFamily="34" charset="0"/>
              <a:ea typeface="Verdana" panose="020B0604030504040204" pitchFamily="34" charset="0"/>
            </a:endParaRPr>
          </a:p>
          <a:p>
            <a:r>
              <a:rPr lang="en-IN" sz="1600"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IN" sz="1600" b="1" dirty="0"/>
              <a:t>Integration with Other Sensors</a:t>
            </a:r>
            <a:r>
              <a:rPr lang="en-IN" sz="1600" dirty="0"/>
              <a:t>: Incorporate additional sensors, like IMUs or LiDAR, to enhance accuracy and provide redundancy.</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b="1" dirty="0"/>
              <a:t>User Interface and Visualization</a:t>
            </a:r>
            <a:r>
              <a:rPr lang="en-IN" sz="1600" dirty="0"/>
              <a:t>: Create tools for visualizing the robot’s path and the generated map, facilitating user interaction and analysis.</a:t>
            </a:r>
            <a:endParaRPr lang="en-IN" sz="1600" dirty="0">
              <a:latin typeface="Verdana" panose="020B0604030504040204" pitchFamily="34" charset="0"/>
              <a:ea typeface="Verdana" panose="020B0604030504040204" pitchFamily="34" charset="0"/>
            </a:endParaRPr>
          </a:p>
          <a:p>
            <a:endParaRPr lang="en-IN" sz="1600"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0" y="479203"/>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graphicFrame>
        <p:nvGraphicFramePr>
          <p:cNvPr id="4" name="Table 3">
            <a:extLst>
              <a:ext uri="{FF2B5EF4-FFF2-40B4-BE49-F238E27FC236}">
                <a16:creationId xmlns:a16="http://schemas.microsoft.com/office/drawing/2014/main" id="{B61285D3-1434-AD3F-6FB6-D2C382504E6C}"/>
              </a:ext>
            </a:extLst>
          </p:cNvPr>
          <p:cNvGraphicFramePr>
            <a:graphicFrameLocks noGrp="1"/>
          </p:cNvGraphicFramePr>
          <p:nvPr>
            <p:extLst>
              <p:ext uri="{D42A27DB-BD31-4B8C-83A1-F6EECF244321}">
                <p14:modId xmlns:p14="http://schemas.microsoft.com/office/powerpoint/2010/main" val="2112147078"/>
              </p:ext>
            </p:extLst>
          </p:nvPr>
        </p:nvGraphicFramePr>
        <p:xfrm>
          <a:off x="3054135" y="2140959"/>
          <a:ext cx="6123056" cy="2460855"/>
        </p:xfrm>
        <a:graphic>
          <a:graphicData uri="http://schemas.openxmlformats.org/drawingml/2006/table">
            <a:tbl>
              <a:tblPr firstRow="1" bandRow="1">
                <a:tableStyleId>{DE7AD339-51BE-4A38-A1C7-CCF28897F289}</a:tableStyleId>
              </a:tblPr>
              <a:tblGrid>
                <a:gridCol w="3061528">
                  <a:extLst>
                    <a:ext uri="{9D8B030D-6E8A-4147-A177-3AD203B41FA5}">
                      <a16:colId xmlns:a16="http://schemas.microsoft.com/office/drawing/2014/main" val="2844098553"/>
                    </a:ext>
                  </a:extLst>
                </a:gridCol>
                <a:gridCol w="3061528">
                  <a:extLst>
                    <a:ext uri="{9D8B030D-6E8A-4147-A177-3AD203B41FA5}">
                      <a16:colId xmlns:a16="http://schemas.microsoft.com/office/drawing/2014/main" val="3023917041"/>
                    </a:ext>
                  </a:extLst>
                </a:gridCol>
              </a:tblGrid>
              <a:tr h="492171">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1" indent="0" algn="ctr">
                        <a:buFont typeface="Arial" panose="020B0604020202020204" pitchFamily="34" charset="0"/>
                        <a:buNone/>
                      </a:pPr>
                      <a:r>
                        <a:rPr lang="en-IN" dirty="0"/>
                        <a:t>Research and Planning</a:t>
                      </a:r>
                    </a:p>
                  </a:txBody>
                  <a:tcPr anchor="ct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dirty="0"/>
                        <a:t>3 weeks</a:t>
                      </a:r>
                      <a:endParaRPr lang="en-IN" dirty="0"/>
                    </a:p>
                  </a:txBody>
                  <a:tcPr anchor="ctr"/>
                </a:tc>
                <a:extLst>
                  <a:ext uri="{0D108BD9-81ED-4DB2-BD59-A6C34878D82A}">
                    <a16:rowId xmlns:a16="http://schemas.microsoft.com/office/drawing/2014/main" val="2910843047"/>
                  </a:ext>
                </a:extLst>
              </a:tr>
              <a:tr h="492171">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dirty="0"/>
                        <a:t>System Design</a:t>
                      </a:r>
                    </a:p>
                  </a:txBody>
                  <a:tcPr anchor="ct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dirty="0"/>
                        <a:t>6 weeks</a:t>
                      </a:r>
                      <a:endParaRPr lang="en-IN" dirty="0"/>
                    </a:p>
                  </a:txBody>
                  <a:tcPr anchor="ctr"/>
                </a:tc>
                <a:extLst>
                  <a:ext uri="{0D108BD9-81ED-4DB2-BD59-A6C34878D82A}">
                    <a16:rowId xmlns:a16="http://schemas.microsoft.com/office/drawing/2014/main" val="310217903"/>
                  </a:ext>
                </a:extLst>
              </a:tr>
              <a:tr h="492171">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dirty="0"/>
                        <a:t>Development and Prototyping</a:t>
                      </a:r>
                    </a:p>
                  </a:txBody>
                  <a:tcPr anchor="ct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dirty="0"/>
                        <a:t>8 weeks</a:t>
                      </a:r>
                      <a:endParaRPr lang="en-IN" dirty="0"/>
                    </a:p>
                  </a:txBody>
                  <a:tcPr anchor="ctr"/>
                </a:tc>
                <a:extLst>
                  <a:ext uri="{0D108BD9-81ED-4DB2-BD59-A6C34878D82A}">
                    <a16:rowId xmlns:a16="http://schemas.microsoft.com/office/drawing/2014/main" val="18718826"/>
                  </a:ext>
                </a:extLst>
              </a:tr>
              <a:tr h="492171">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dirty="0"/>
                        <a:t>Testing and Validation</a:t>
                      </a:r>
                    </a:p>
                  </a:txBody>
                  <a:tcPr anchor="ct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dirty="0"/>
                        <a:t>5 weeks</a:t>
                      </a:r>
                      <a:endParaRPr lang="en-IN" dirty="0"/>
                    </a:p>
                  </a:txBody>
                  <a:tcPr anchor="ctr"/>
                </a:tc>
                <a:extLst>
                  <a:ext uri="{0D108BD9-81ED-4DB2-BD59-A6C34878D82A}">
                    <a16:rowId xmlns:a16="http://schemas.microsoft.com/office/drawing/2014/main" val="2479204903"/>
                  </a:ext>
                </a:extLst>
              </a:tr>
              <a:tr h="492171">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dirty="0"/>
                        <a:t>Deployment and Documentation</a:t>
                      </a:r>
                    </a:p>
                  </a:txBody>
                  <a:tcPr anchor="ct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dirty="0"/>
                        <a:t>2 weeks</a:t>
                      </a:r>
                      <a:endParaRPr lang="en-IN" dirty="0"/>
                    </a:p>
                  </a:txBody>
                  <a:tcPr anchor="ctr"/>
                </a:tc>
                <a:extLst>
                  <a:ext uri="{0D108BD9-81ED-4DB2-BD59-A6C34878D82A}">
                    <a16:rowId xmlns:a16="http://schemas.microsoft.com/office/drawing/2014/main" val="1640708737"/>
                  </a:ext>
                </a:extLst>
              </a:tr>
            </a:tbl>
          </a:graphicData>
        </a:graphic>
      </p:graphicFrame>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B442D7E3-AB92-7B83-3135-DEB0266B6276}"/>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DCC1423E-193F-EB5C-14B1-2E1F878791DE}"/>
              </a:ext>
            </a:extLst>
          </p:cNvPr>
          <p:cNvSpPr txBox="1"/>
          <p:nvPr/>
        </p:nvSpPr>
        <p:spPr>
          <a:xfrm>
            <a:off x="0" y="479203"/>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1506E37D-A360-700C-CA05-B428CE85E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9D42BA96-7539-6137-5EEC-101FF6E73B9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6" name="Picture 5">
            <a:extLst>
              <a:ext uri="{FF2B5EF4-FFF2-40B4-BE49-F238E27FC236}">
                <a16:creationId xmlns:a16="http://schemas.microsoft.com/office/drawing/2014/main" id="{1698DDD2-42FD-000D-6CF6-EBABDE8652DF}"/>
              </a:ext>
            </a:extLst>
          </p:cNvPr>
          <p:cNvPicPr>
            <a:picLocks noChangeAspect="1"/>
          </p:cNvPicPr>
          <p:nvPr/>
        </p:nvPicPr>
        <p:blipFill>
          <a:blip r:embed="rId3"/>
          <a:srcRect l="23926" t="14710" r="23492" b="14566"/>
          <a:stretch/>
        </p:blipFill>
        <p:spPr>
          <a:xfrm>
            <a:off x="2812773" y="1133061"/>
            <a:ext cx="6410739" cy="4850295"/>
          </a:xfrm>
          <a:prstGeom prst="rect">
            <a:avLst/>
          </a:prstGeom>
        </p:spPr>
      </p:pic>
    </p:spTree>
    <p:extLst>
      <p:ext uri="{BB962C8B-B14F-4D97-AF65-F5344CB8AC3E}">
        <p14:creationId xmlns:p14="http://schemas.microsoft.com/office/powerpoint/2010/main" val="1997094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graphicFrame>
        <p:nvGraphicFramePr>
          <p:cNvPr id="6" name="Table 5">
            <a:extLst>
              <a:ext uri="{FF2B5EF4-FFF2-40B4-BE49-F238E27FC236}">
                <a16:creationId xmlns:a16="http://schemas.microsoft.com/office/drawing/2014/main" id="{C4393074-CBB1-5D22-B2DA-856B54FB9B43}"/>
              </a:ext>
            </a:extLst>
          </p:cNvPr>
          <p:cNvGraphicFramePr>
            <a:graphicFrameLocks noGrp="1"/>
          </p:cNvGraphicFramePr>
          <p:nvPr>
            <p:extLst>
              <p:ext uri="{D42A27DB-BD31-4B8C-83A1-F6EECF244321}">
                <p14:modId xmlns:p14="http://schemas.microsoft.com/office/powerpoint/2010/main" val="3136105552"/>
              </p:ext>
            </p:extLst>
          </p:nvPr>
        </p:nvGraphicFramePr>
        <p:xfrm>
          <a:off x="602559" y="1042688"/>
          <a:ext cx="10913165" cy="5080000"/>
        </p:xfrm>
        <a:graphic>
          <a:graphicData uri="http://schemas.openxmlformats.org/drawingml/2006/table">
            <a:tbl>
              <a:tblPr firstRow="1" bandRow="1">
                <a:tableStyleId>{DE7AD339-51BE-4A38-A1C7-CCF28897F289}</a:tableStyleId>
              </a:tblPr>
              <a:tblGrid>
                <a:gridCol w="3671404">
                  <a:extLst>
                    <a:ext uri="{9D8B030D-6E8A-4147-A177-3AD203B41FA5}">
                      <a16:colId xmlns:a16="http://schemas.microsoft.com/office/drawing/2014/main" val="546855647"/>
                    </a:ext>
                  </a:extLst>
                </a:gridCol>
                <a:gridCol w="2032000">
                  <a:extLst>
                    <a:ext uri="{9D8B030D-6E8A-4147-A177-3AD203B41FA5}">
                      <a16:colId xmlns:a16="http://schemas.microsoft.com/office/drawing/2014/main" val="2235185995"/>
                    </a:ext>
                  </a:extLst>
                </a:gridCol>
                <a:gridCol w="2032000">
                  <a:extLst>
                    <a:ext uri="{9D8B030D-6E8A-4147-A177-3AD203B41FA5}">
                      <a16:colId xmlns:a16="http://schemas.microsoft.com/office/drawing/2014/main" val="2621711805"/>
                    </a:ext>
                  </a:extLst>
                </a:gridCol>
                <a:gridCol w="3177761">
                  <a:extLst>
                    <a:ext uri="{9D8B030D-6E8A-4147-A177-3AD203B41FA5}">
                      <a16:colId xmlns:a16="http://schemas.microsoft.com/office/drawing/2014/main" val="195167550"/>
                    </a:ext>
                  </a:extLst>
                </a:gridCol>
              </a:tblGrid>
              <a:tr h="370840">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dirty="0"/>
                        <a:t>NAME</a:t>
                      </a:r>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dirty="0"/>
                        <a:t>PUBLISHED DATE</a:t>
                      </a:r>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dirty="0"/>
                        <a:t>AUTHOR NAME</a:t>
                      </a:r>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dirty="0"/>
                        <a:t>ABSTRACT</a:t>
                      </a:r>
                    </a:p>
                  </a:txBody>
                  <a:tcPr/>
                </a:tc>
                <a:extLst>
                  <a:ext uri="{0D108BD9-81ED-4DB2-BD59-A6C34878D82A}">
                    <a16:rowId xmlns:a16="http://schemas.microsoft.com/office/drawing/2014/main" val="603474815"/>
                  </a:ext>
                </a:extLst>
              </a:tr>
              <a:tr h="370840">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GB"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 Review on Visual-SLAM: Advancements from Geometric Modelling to Learning-Based Semantic Scene Understanding Using Multi-Modal Sensor Fusion</a:t>
                      </a:r>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4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25 September 2022</a:t>
                      </a:r>
                      <a:endParaRPr lang="en-IN" dirty="0"/>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4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r>
                        <a:rPr lang="en-IN" sz="14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Tin Lai</a:t>
                      </a:r>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Simultaneous Localisation and Mapping (SLAM) is one of the fundamental problems in autonomous mobile robots where a robot needs to reconstruct a previously unseen environment while simultaneously localising itself with respect to the map. In particular, Visual-SLAM uses various sensors from the mobile robot for collecting and sensing a representation of the map. Traditionally, geometric model-based techniques were used to tackle the SLAM problem, which tends to be error-prone under challenging environments.</a:t>
                      </a:r>
                      <a:endParaRPr lang="en-IN" sz="1100" dirty="0"/>
                    </a:p>
                  </a:txBody>
                  <a:tcPr/>
                </a:tc>
                <a:extLst>
                  <a:ext uri="{0D108BD9-81ED-4DB2-BD59-A6C34878D82A}">
                    <a16:rowId xmlns:a16="http://schemas.microsoft.com/office/drawing/2014/main" val="2076187339"/>
                  </a:ext>
                </a:extLst>
              </a:tr>
              <a:tr h="370840">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100" b="1"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vSLAM</a:t>
                      </a:r>
                      <a:r>
                        <a:rPr lang="en-I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vision-based SLAM for autonomous vehicle navigation</a:t>
                      </a:r>
                      <a:endParaRPr lang="en-IN" sz="1100" dirty="0"/>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4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2 September 2004</a:t>
                      </a:r>
                      <a:endParaRPr lang="en-IN" dirty="0"/>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100" b="0" i="1"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Niklas Karlsson, Jim Ostrowski, Enrico Di Bernardo, Paolo </a:t>
                      </a:r>
                      <a:r>
                        <a:rPr lang="en-IN" sz="1100" b="0" i="1"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Pirjanian</a:t>
                      </a:r>
                      <a:endParaRPr lang="en-IN" sz="1100" u="none" dirty="0"/>
                    </a:p>
                  </a:txBody>
                  <a:tcPr/>
                </a:tc>
                <a:tc>
                  <a:txBody>
                    <a:bodyPr/>
                    <a:lstStyle>
                      <a:defPPr marR="0" lvl="0" algn="l" rtl="0">
                        <a:lnSpc>
                          <a:spcPct val="100000"/>
                        </a:lnSpc>
                        <a:spcBef>
                          <a:spcPts val="0"/>
                        </a:spcBef>
                        <a:spcAft>
                          <a:spcPts val="0"/>
                        </a:spcAft>
                        <a:defRPr>
                          <a:solidFill>
                            <a:srgbClr val="000000"/>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Among the numerous challenges of building autonomous/unmanned vehicles is that of reliable and autonomous localization in an unknown environment. In this paper we present a system that can efficiently and autonomously solve the robotics 'SLAM' problem, where a robot placed in an unknown environment, simultaneously must localize itself and make a map of the environment. The system is vision-based, and makes use of Evolution </a:t>
                      </a:r>
                      <a:r>
                        <a:rPr lang="en-GB"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Robotic's</a:t>
                      </a:r>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powerful object recognition technology. As the robot explores the environment, it is continuously performing four tasks, using information from acquired images and the drive system odometry.</a:t>
                      </a:r>
                      <a:endParaRPr lang="en-IN" sz="1100" dirty="0"/>
                    </a:p>
                  </a:txBody>
                  <a:tcPr/>
                </a:tc>
                <a:extLst>
                  <a:ext uri="{0D108BD9-81ED-4DB2-BD59-A6C34878D82A}">
                    <a16:rowId xmlns:a16="http://schemas.microsoft.com/office/drawing/2014/main" val="61898477"/>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pic>
        <p:nvPicPr>
          <p:cNvPr id="2" name="Picture 1">
            <a:extLst>
              <a:ext uri="{FF2B5EF4-FFF2-40B4-BE49-F238E27FC236}">
                <a16:creationId xmlns:a16="http://schemas.microsoft.com/office/drawing/2014/main" id="{7A850E1C-8E33-3498-8E71-E1BA0105F7A3}"/>
              </a:ext>
            </a:extLst>
          </p:cNvPr>
          <p:cNvPicPr>
            <a:picLocks noChangeAspect="1"/>
          </p:cNvPicPr>
          <p:nvPr/>
        </p:nvPicPr>
        <p:blipFill>
          <a:blip r:embed="rId2"/>
          <a:stretch>
            <a:fillRect/>
          </a:stretch>
        </p:blipFill>
        <p:spPr>
          <a:xfrm>
            <a:off x="4108322" y="681089"/>
            <a:ext cx="3975355" cy="5994348"/>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B49F9F-1A0B-BE72-3E4D-4E999BE18D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4" name="Picture Placeholder 3">
            <a:extLst>
              <a:ext uri="{FF2B5EF4-FFF2-40B4-BE49-F238E27FC236}">
                <a16:creationId xmlns:a16="http://schemas.microsoft.com/office/drawing/2014/main" id="{78BA78B0-E2B3-2510-E8B1-605E1266F086}"/>
              </a:ext>
            </a:extLst>
          </p:cNvPr>
          <p:cNvPicPr>
            <a:picLocks noGrp="1" noChangeAspect="1"/>
          </p:cNvPicPr>
          <p:nvPr>
            <p:ph type="pic" idx="2"/>
          </p:nvPr>
        </p:nvPicPr>
        <p:blipFill>
          <a:blip r:embed="rId2"/>
          <a:srcRect l="2918" r="2918"/>
          <a:stretch>
            <a:fillRect/>
          </a:stretch>
        </p:blipFill>
        <p:spPr>
          <a:xfrm>
            <a:off x="869675" y="201405"/>
            <a:ext cx="10286999" cy="5786437"/>
          </a:xfrm>
          <a:prstGeom prst="rect">
            <a:avLst/>
          </a:prstGeom>
          <a:noFill/>
          <a:ln>
            <a:noFill/>
          </a:ln>
        </p:spPr>
      </p:pic>
    </p:spTree>
    <p:extLst>
      <p:ext uri="{BB962C8B-B14F-4D97-AF65-F5344CB8AC3E}">
        <p14:creationId xmlns:p14="http://schemas.microsoft.com/office/powerpoint/2010/main" val="19826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0AB011D-D8A2-FE68-1F4E-C654AE008E7F}"/>
              </a:ext>
            </a:extLst>
          </p:cNvPr>
          <p:cNvPicPr>
            <a:picLocks noGrp="1" noChangeAspect="1"/>
          </p:cNvPicPr>
          <p:nvPr>
            <p:ph type="pic" idx="2"/>
          </p:nvPr>
        </p:nvPicPr>
        <p:blipFill>
          <a:blip r:embed="rId2"/>
          <a:srcRect l="3977" r="3977"/>
          <a:stretch/>
        </p:blipFill>
        <p:spPr>
          <a:xfrm>
            <a:off x="1108213" y="261523"/>
            <a:ext cx="10313502" cy="5801345"/>
          </a:xfrm>
        </p:spPr>
      </p:pic>
      <p:sp>
        <p:nvSpPr>
          <p:cNvPr id="3" name="Slide Number Placeholder 2">
            <a:extLst>
              <a:ext uri="{FF2B5EF4-FFF2-40B4-BE49-F238E27FC236}">
                <a16:creationId xmlns:a16="http://schemas.microsoft.com/office/drawing/2014/main" id="{61A8DC22-2729-5CD5-9AF7-2F88311528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05645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2014739"/>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indent="-285750">
              <a:buFont typeface="Arial" panose="020B0604020202020204" pitchFamily="34" charset="0"/>
              <a:buChar char="•"/>
            </a:pPr>
            <a:r>
              <a:rPr lang="en-IN" dirty="0"/>
              <a:t>Indoor Navigation</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t>Autonomous Delivery</a:t>
            </a:r>
          </a:p>
          <a:p>
            <a:pPr marL="285750" marR="0" lvl="0" indent="-285750" rtl="0">
              <a:lnSpc>
                <a:spcPct val="100000"/>
              </a:lnSpc>
              <a:spcBef>
                <a:spcPts val="0"/>
              </a:spcBef>
              <a:spcAft>
                <a:spcPts val="0"/>
              </a:spcAft>
              <a:buFont typeface="Arial" panose="020B0604020202020204" pitchFamily="34" charset="0"/>
              <a:buChar char="•"/>
            </a:pPr>
            <a:r>
              <a:rPr lang="en-IN" dirty="0"/>
              <a:t>Surveillance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Cleaning Robots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4830095"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6" name="Rectangle 1">
            <a:extLst>
              <a:ext uri="{FF2B5EF4-FFF2-40B4-BE49-F238E27FC236}">
                <a16:creationId xmlns:a16="http://schemas.microsoft.com/office/drawing/2014/main" id="{60C3C747-4C38-A16C-29C5-A099A6449653}"/>
              </a:ext>
            </a:extLst>
          </p:cNvPr>
          <p:cNvSpPr>
            <a:spLocks noChangeArrowheads="1"/>
          </p:cNvSpPr>
          <p:nvPr/>
        </p:nvSpPr>
        <p:spPr bwMode="auto">
          <a:xfrm>
            <a:off x="5328279" y="1088191"/>
            <a:ext cx="637783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Mapping Accuracy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Verify if the robot can create accurate maps of a given indoor environment.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Localization Consistency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Test the robot’s ability to consistently localize itself in the mapped environment, even after movement or turning off/on.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Obstacle Avoidance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Place dynamic obstacles in the path and ensure the robot can detect and navigate around them.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Path Planning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Test if the robot can plan and execute an optimal path from one point to another without collisions.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42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2626</TotalTime>
  <Words>901</Words>
  <Application>Microsoft Office PowerPoint</Application>
  <PresentationFormat>Widescreen</PresentationFormat>
  <Paragraphs>117</Paragraphs>
  <Slides>15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Bookman Old Style</vt:lpstr>
      <vt:lpstr>Poppins SemiBold</vt:lpstr>
      <vt:lpstr>Montserrat Medium</vt:lpstr>
      <vt:lpstr>Open Sans</vt:lpstr>
      <vt:lpstr>Arial</vt:lpstr>
      <vt:lpstr>Tahoma</vt:lpstr>
      <vt:lpstr>Montserrat</vt:lpstr>
      <vt:lpstr>Wingdings</vt:lpstr>
      <vt:lpstr>Calibri</vt:lpstr>
      <vt:lpstr>Plus Jakarta Sans</vt:lpstr>
      <vt:lpstr>Aharoni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Diwakar reddy</cp:lastModifiedBy>
  <cp:revision>31</cp:revision>
  <dcterms:created xsi:type="dcterms:W3CDTF">2022-05-23T07:15:42Z</dcterms:created>
  <dcterms:modified xsi:type="dcterms:W3CDTF">2025-03-18T09:29:07Z</dcterms:modified>
</cp:coreProperties>
</file>